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1879263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254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8310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419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725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809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4174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701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603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189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234" y="984911"/>
            <a:ext cx="6013877" cy="4861216"/>
          </a:xfrm>
        </p:spPr>
        <p:txBody>
          <a:bodyPr/>
          <a:lstStyle>
            <a:lvl1pPr>
              <a:defRPr sz="3118"/>
            </a:lvl1pPr>
            <a:lvl2pPr>
              <a:defRPr sz="2728"/>
            </a:lvl2pPr>
            <a:lvl3pPr>
              <a:defRPr sz="2338"/>
            </a:lvl3pPr>
            <a:lvl4pPr>
              <a:defRPr sz="1949"/>
            </a:lvl4pPr>
            <a:lvl5pPr>
              <a:defRPr sz="1949"/>
            </a:lvl5pPr>
            <a:lvl6pPr>
              <a:defRPr sz="1949"/>
            </a:lvl6pPr>
            <a:lvl7pPr>
              <a:defRPr sz="1949"/>
            </a:lvl7pPr>
            <a:lvl8pPr>
              <a:defRPr sz="1949"/>
            </a:lvl8pPr>
            <a:lvl9pPr>
              <a:defRPr sz="1949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591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761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27870-FA62-4442-954D-6EF6C2B16714}" type="datetimeFigureOut">
              <a:rPr lang="hu-HU" smtClean="0"/>
              <a:t>2023. 11. 15.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9B523-B92F-41B8-852C-0204E9A330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015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90900" rtl="0" eaLnBrk="1" latinLnBrk="0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il_Armstro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hu.wikipedia.org/wiki/Buzz_Aldr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C8B927-E8CB-0C36-D9F9-76171E5D5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i="0" dirty="0">
                <a:solidFill>
                  <a:schemeClr val="bg2">
                    <a:lumMod val="90000"/>
                  </a:schemeClr>
                </a:solidFill>
                <a:effectLst/>
                <a:latin typeface="Söhne"/>
              </a:rPr>
              <a:t>Az </a:t>
            </a:r>
            <a:r>
              <a:rPr lang="hu-HU" sz="6000" b="1" i="0" dirty="0">
                <a:solidFill>
                  <a:srgbClr val="D0CECE"/>
                </a:solidFill>
                <a:effectLst/>
                <a:latin typeface="Söhne"/>
              </a:rPr>
              <a:t>Űrutazás</a:t>
            </a:r>
            <a:endParaRPr lang="hu-HU" dirty="0">
              <a:solidFill>
                <a:srgbClr val="D0CECE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796F25C-91E8-0558-EBC9-D3879F1DA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i="0" dirty="0">
                <a:solidFill>
                  <a:schemeClr val="bg1">
                    <a:lumMod val="50000"/>
                  </a:schemeClr>
                </a:solidFill>
                <a:effectLst/>
                <a:latin typeface="Söhne"/>
              </a:rPr>
              <a:t>Az </a:t>
            </a:r>
            <a:r>
              <a:rPr lang="hu-HU" sz="2400" b="1" i="0" dirty="0">
                <a:solidFill>
                  <a:schemeClr val="bg1">
                    <a:lumMod val="50000"/>
                  </a:schemeClr>
                </a:solidFill>
                <a:effectLst/>
                <a:latin typeface="Söhne"/>
              </a:rPr>
              <a:t>Emberiség</a:t>
            </a:r>
            <a:r>
              <a:rPr lang="hu-HU" b="1" i="0" dirty="0">
                <a:solidFill>
                  <a:schemeClr val="bg1">
                    <a:lumMod val="50000"/>
                  </a:schemeClr>
                </a:solidFill>
                <a:effectLst/>
                <a:latin typeface="Söhne"/>
              </a:rPr>
              <a:t> Utazása a Csillagok Felé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Kép 4" descr="A képen térkép, Föld, bolygó, Világ látható&#10;&#10;Automatikusan generált leírás">
            <a:extLst>
              <a:ext uri="{FF2B5EF4-FFF2-40B4-BE49-F238E27FC236}">
                <a16:creationId xmlns:a16="http://schemas.microsoft.com/office/drawing/2014/main" id="{30591E37-F58A-08EA-04C4-AF2D38784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1913" y="2697893"/>
            <a:ext cx="6840000" cy="6840000"/>
          </a:xfrm>
          <a:prstGeom prst="rect">
            <a:avLst/>
          </a:prstGeom>
        </p:spPr>
      </p:pic>
      <p:pic>
        <p:nvPicPr>
          <p:cNvPr id="15" name="Kép 14" descr="A képen rajzfilm, clipart, Grafika, művészet látható&#10;&#10;Automatikusan generált leírás">
            <a:extLst>
              <a:ext uri="{FF2B5EF4-FFF2-40B4-BE49-F238E27FC236}">
                <a16:creationId xmlns:a16="http://schemas.microsoft.com/office/drawing/2014/main" id="{AC1FB96B-34D3-27DA-7D0F-D796F4D54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" y="-985307"/>
            <a:ext cx="587138" cy="864000"/>
          </a:xfrm>
          <a:prstGeom prst="rect">
            <a:avLst/>
          </a:prstGeom>
        </p:spPr>
      </p:pic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CD571D76-1DE5-063B-4FFC-2BB553A4FE48}"/>
              </a:ext>
            </a:extLst>
          </p:cNvPr>
          <p:cNvCxnSpPr>
            <a:cxnSpLocks/>
          </p:cNvCxnSpPr>
          <p:nvPr/>
        </p:nvCxnSpPr>
        <p:spPr>
          <a:xfrm flipV="1">
            <a:off x="-475354" y="1557905"/>
            <a:ext cx="0" cy="432000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zis 20">
            <a:extLst>
              <a:ext uri="{FF2B5EF4-FFF2-40B4-BE49-F238E27FC236}">
                <a16:creationId xmlns:a16="http://schemas.microsoft.com/office/drawing/2014/main" id="{1B1577E4-2A30-4DD1-9FAE-54876565B40C}"/>
              </a:ext>
            </a:extLst>
          </p:cNvPr>
          <p:cNvSpPr/>
          <p:nvPr/>
        </p:nvSpPr>
        <p:spPr>
          <a:xfrm>
            <a:off x="-565354" y="1396956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8B72887E-6229-243E-D88D-D23D0696A1F1}"/>
              </a:ext>
            </a:extLst>
          </p:cNvPr>
          <p:cNvSpPr/>
          <p:nvPr/>
        </p:nvSpPr>
        <p:spPr>
          <a:xfrm>
            <a:off x="-565354" y="2254205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64FB1355-FCC0-CC24-E16A-F3586C69EBA7}"/>
              </a:ext>
            </a:extLst>
          </p:cNvPr>
          <p:cNvSpPr/>
          <p:nvPr/>
        </p:nvSpPr>
        <p:spPr>
          <a:xfrm>
            <a:off x="-574162" y="3111456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Ellipszis 23">
            <a:extLst>
              <a:ext uri="{FF2B5EF4-FFF2-40B4-BE49-F238E27FC236}">
                <a16:creationId xmlns:a16="http://schemas.microsoft.com/office/drawing/2014/main" id="{09B214E7-BD4B-6EEA-1F64-146D526BB876}"/>
              </a:ext>
            </a:extLst>
          </p:cNvPr>
          <p:cNvSpPr/>
          <p:nvPr/>
        </p:nvSpPr>
        <p:spPr>
          <a:xfrm>
            <a:off x="-574162" y="3968706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Ellipszis 24">
            <a:extLst>
              <a:ext uri="{FF2B5EF4-FFF2-40B4-BE49-F238E27FC236}">
                <a16:creationId xmlns:a16="http://schemas.microsoft.com/office/drawing/2014/main" id="{72490572-F760-CFE6-E280-90206675CC9E}"/>
              </a:ext>
            </a:extLst>
          </p:cNvPr>
          <p:cNvSpPr/>
          <p:nvPr/>
        </p:nvSpPr>
        <p:spPr>
          <a:xfrm>
            <a:off x="-574162" y="4825955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986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térkép, Föld, bolygó, Világ látható&#10;&#10;Automatikusan generált leírás">
            <a:extLst>
              <a:ext uri="{FF2B5EF4-FFF2-40B4-BE49-F238E27FC236}">
                <a16:creationId xmlns:a16="http://schemas.microsoft.com/office/drawing/2014/main" id="{3AFAFB45-E3AC-C74F-9DAF-8D176A428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9281" y="2268719"/>
            <a:ext cx="6840000" cy="6840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3716A0E-1848-8745-B95B-F2289913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b="0" i="0" dirty="0">
                <a:solidFill>
                  <a:schemeClr val="bg2">
                    <a:lumMod val="75000"/>
                  </a:schemeClr>
                </a:solidFill>
                <a:effectLst/>
                <a:latin typeface="Google Sans"/>
              </a:rPr>
              <a:t>Történelem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E6BF27-D43A-D107-C1C1-8CE11358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Az űrutazás története az 1950-es években kezdődött, amikor az Egyesült Államok és a Szovjetunió egymással versengve fejlesztette ki az első űrhajókat. 1961-ben Jurij Gagarin lett az első ember, aki a világűrbe jutott. 1969-ben </a:t>
            </a:r>
            <a:r>
              <a:rPr lang="hu-HU" sz="2399" b="1" dirty="0">
                <a:solidFill>
                  <a:schemeClr val="bg1">
                    <a:lumMod val="75000"/>
                  </a:schemeClr>
                </a:solidFill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Neil Armstrong</a:t>
            </a:r>
            <a:r>
              <a:rPr lang="hu-HU" sz="2399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 </a:t>
            </a: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és </a:t>
            </a:r>
            <a:r>
              <a:rPr lang="hu-HU" sz="2399" b="1" dirty="0">
                <a:solidFill>
                  <a:schemeClr val="bg1">
                    <a:lumMod val="50000"/>
                  </a:schemeClr>
                </a:solidFill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Buzz Aldrin</a:t>
            </a:r>
            <a:r>
              <a:rPr lang="hu-HU" sz="2399" b="1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</a:t>
            </a: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pedig az első emberek voltak, akik a Holdon jártak.</a:t>
            </a:r>
            <a:endParaRPr lang="hu-HU" sz="2399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BDCB5C2-0953-0794-582C-80E1566B32F4}"/>
              </a:ext>
            </a:extLst>
          </p:cNvPr>
          <p:cNvCxnSpPr>
            <a:cxnSpLocks/>
          </p:cNvCxnSpPr>
          <p:nvPr/>
        </p:nvCxnSpPr>
        <p:spPr>
          <a:xfrm flipV="1">
            <a:off x="392298" y="1572419"/>
            <a:ext cx="0" cy="432000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zis 8">
            <a:extLst>
              <a:ext uri="{FF2B5EF4-FFF2-40B4-BE49-F238E27FC236}">
                <a16:creationId xmlns:a16="http://schemas.microsoft.com/office/drawing/2014/main" id="{E1A92801-2B3F-4D20-E31E-0BCFF7BA9B03}"/>
              </a:ext>
            </a:extLst>
          </p:cNvPr>
          <p:cNvSpPr/>
          <p:nvPr/>
        </p:nvSpPr>
        <p:spPr>
          <a:xfrm>
            <a:off x="302298" y="14114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C0354F66-636F-846F-5746-54E059F07729}"/>
              </a:ext>
            </a:extLst>
          </p:cNvPr>
          <p:cNvSpPr/>
          <p:nvPr/>
        </p:nvSpPr>
        <p:spPr>
          <a:xfrm>
            <a:off x="302298" y="226871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EC35A5A3-EE07-A1CD-77F9-60B4A8CF1C18}"/>
              </a:ext>
            </a:extLst>
          </p:cNvPr>
          <p:cNvSpPr/>
          <p:nvPr/>
        </p:nvSpPr>
        <p:spPr>
          <a:xfrm>
            <a:off x="293490" y="31259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1B53803-977B-2001-DDC3-1E8CE79AEA10}"/>
              </a:ext>
            </a:extLst>
          </p:cNvPr>
          <p:cNvSpPr/>
          <p:nvPr/>
        </p:nvSpPr>
        <p:spPr>
          <a:xfrm>
            <a:off x="293490" y="398322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50B1ADCB-4625-88E1-7440-A5B6F3CB31C3}"/>
              </a:ext>
            </a:extLst>
          </p:cNvPr>
          <p:cNvSpPr/>
          <p:nvPr/>
        </p:nvSpPr>
        <p:spPr>
          <a:xfrm>
            <a:off x="293490" y="484046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rajzfilm, clipart, Grafika, művészet látható&#10;&#10;Automatikusan generált leírás">
            <a:extLst>
              <a:ext uri="{FF2B5EF4-FFF2-40B4-BE49-F238E27FC236}">
                <a16:creationId xmlns:a16="http://schemas.microsoft.com/office/drawing/2014/main" id="{EAEBF470-7D09-7FB9-BB94-66C7233D2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" y="4498469"/>
            <a:ext cx="58713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0FB24F-7EC4-90AC-61F2-E305F3E7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b="0" i="0" dirty="0">
                <a:solidFill>
                  <a:schemeClr val="bg2">
                    <a:lumMod val="75000"/>
                  </a:schemeClr>
                </a:solidFill>
                <a:effectLst/>
                <a:latin typeface="Google Sans"/>
              </a:rPr>
              <a:t>Űrutazási célok</a:t>
            </a:r>
            <a:endParaRPr lang="hu-HU"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7D75002-2189-1252-E184-00D06FA4B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65000"/>
                  </a:schemeClr>
                </a:solidFill>
                <a:latin typeface="Google Sans"/>
              </a:rPr>
              <a:t>Tudományos kutatás: </a:t>
            </a:r>
            <a:r>
              <a:rPr lang="hu-HU" sz="2399" dirty="0">
                <a:solidFill>
                  <a:schemeClr val="bg1">
                    <a:lumMod val="65000"/>
                  </a:schemeClr>
                </a:solidFill>
                <a:latin typeface="Google Sans"/>
              </a:rPr>
              <a:t>Az űrutazás lehetővé teszi, hogy az emberek megismerjék a világűrt és annak titkait. Az űrhajósok különböző űrtelepeken végeznek kísérleteket, amelyek segítenek megérteni a világűr keletkezését, fejlődését és összetételét.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65000"/>
                  </a:schemeClr>
                </a:solidFill>
                <a:latin typeface="Google Sans"/>
              </a:rPr>
              <a:t>Kereskedelem: </a:t>
            </a:r>
            <a:r>
              <a:rPr lang="hu-HU" sz="2399" dirty="0">
                <a:solidFill>
                  <a:schemeClr val="bg1">
                    <a:lumMod val="65000"/>
                  </a:schemeClr>
                </a:solidFill>
                <a:latin typeface="Google Sans"/>
              </a:rPr>
              <a:t>Az űrutazás lehetőséget teremt új piacok megnyitására. Az űrhajósok különböző űrtelepeken végezhetnek építési, karbantartási és javítási munkákat.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65000"/>
                  </a:schemeClr>
                </a:solidFill>
                <a:latin typeface="Google Sans"/>
              </a:rPr>
              <a:t>Turizmus: </a:t>
            </a:r>
            <a:r>
              <a:rPr lang="hu-HU" sz="2399" dirty="0">
                <a:solidFill>
                  <a:schemeClr val="bg1">
                    <a:lumMod val="65000"/>
                  </a:schemeClr>
                </a:solidFill>
                <a:latin typeface="Google Sans"/>
              </a:rPr>
              <a:t>Az űrutazás egyre népszerűbb turisztikai célponttá válik. Az emberek milliói álmodoznak arról, hogy egyszer ellátogassanak a világűrbe.</a:t>
            </a:r>
          </a:p>
          <a:p>
            <a:pPr algn="just"/>
            <a:endParaRPr lang="hu-HU" dirty="0"/>
          </a:p>
        </p:txBody>
      </p:sp>
      <p:pic>
        <p:nvPicPr>
          <p:cNvPr id="12" name="Kép 11" descr="A képen térkép, Föld, bolygó, Világ látható&#10;&#10;Automatikusan generált leírás">
            <a:extLst>
              <a:ext uri="{FF2B5EF4-FFF2-40B4-BE49-F238E27FC236}">
                <a16:creationId xmlns:a16="http://schemas.microsoft.com/office/drawing/2014/main" id="{56DAD29A-05D6-4936-EC43-2002CDB3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11456" y="-3552031"/>
            <a:ext cx="6840000" cy="6840000"/>
          </a:xfrm>
          <a:prstGeom prst="rect">
            <a:avLst/>
          </a:prstGeom>
        </p:spPr>
      </p:pic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92749E6D-75FC-6E6A-5C29-F9DC25703FFD}"/>
              </a:ext>
            </a:extLst>
          </p:cNvPr>
          <p:cNvCxnSpPr>
            <a:cxnSpLocks/>
          </p:cNvCxnSpPr>
          <p:nvPr/>
        </p:nvCxnSpPr>
        <p:spPr>
          <a:xfrm flipV="1">
            <a:off x="392298" y="1572419"/>
            <a:ext cx="0" cy="432000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zis 13">
            <a:extLst>
              <a:ext uri="{FF2B5EF4-FFF2-40B4-BE49-F238E27FC236}">
                <a16:creationId xmlns:a16="http://schemas.microsoft.com/office/drawing/2014/main" id="{1E309DE0-462E-8225-18BB-2721B34D0136}"/>
              </a:ext>
            </a:extLst>
          </p:cNvPr>
          <p:cNvSpPr/>
          <p:nvPr/>
        </p:nvSpPr>
        <p:spPr>
          <a:xfrm>
            <a:off x="302298" y="14114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A4AAB5D8-64CE-535B-A3D5-E22F5B9267CF}"/>
              </a:ext>
            </a:extLst>
          </p:cNvPr>
          <p:cNvSpPr/>
          <p:nvPr/>
        </p:nvSpPr>
        <p:spPr>
          <a:xfrm>
            <a:off x="302298" y="226871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308662F8-749E-7A48-4AEB-AD573E127526}"/>
              </a:ext>
            </a:extLst>
          </p:cNvPr>
          <p:cNvSpPr/>
          <p:nvPr/>
        </p:nvSpPr>
        <p:spPr>
          <a:xfrm>
            <a:off x="293490" y="31259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E8472278-2BAD-3996-CE79-FDF4CD42799B}"/>
              </a:ext>
            </a:extLst>
          </p:cNvPr>
          <p:cNvSpPr/>
          <p:nvPr/>
        </p:nvSpPr>
        <p:spPr>
          <a:xfrm>
            <a:off x="293490" y="398322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32B044DE-8502-ABCA-4CE2-AF7C21ADBF45}"/>
              </a:ext>
            </a:extLst>
          </p:cNvPr>
          <p:cNvSpPr/>
          <p:nvPr/>
        </p:nvSpPr>
        <p:spPr>
          <a:xfrm>
            <a:off x="293490" y="484046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 descr="A képen rajzfilm, clipart, Grafika, művészet látható&#10;&#10;Automatikusan generált leírás">
            <a:extLst>
              <a:ext uri="{FF2B5EF4-FFF2-40B4-BE49-F238E27FC236}">
                <a16:creationId xmlns:a16="http://schemas.microsoft.com/office/drawing/2014/main" id="{CB687BDB-0323-A7C3-77A9-6150125B4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3623220"/>
            <a:ext cx="58713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52D97-385D-9544-A61E-C192683F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b="0" i="0" dirty="0">
                <a:solidFill>
                  <a:schemeClr val="bg2">
                    <a:lumMod val="75000"/>
                  </a:schemeClr>
                </a:solidFill>
                <a:effectLst/>
                <a:latin typeface="Google Sans"/>
              </a:rPr>
              <a:t>Űrutazási</a:t>
            </a:r>
            <a:r>
              <a:rPr lang="hu-HU" b="0" i="0" dirty="0">
                <a:solidFill>
                  <a:schemeClr val="bg2">
                    <a:lumMod val="75000"/>
                  </a:schemeClr>
                </a:solidFill>
                <a:effectLst/>
                <a:latin typeface="Google Sans"/>
              </a:rPr>
              <a:t> technológiák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84CE86-E96C-84D8-C10E-DDC526AA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Űrhajók: </a:t>
            </a: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Az űrhajók olyan járművek, amelyek képesek az űrben való repülésre. Az űrhajók különböző típusai vannak, például űrrepülőgépek, űrsiklók, űrállomásai és űrrobotok.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Űrruhák: </a:t>
            </a: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Az űrruhák olyan védőruhák, amelyek lehetővé teszik az emberek számára, hogy az űrben biztonságban legyenek. Az űrruhák védenek a kozmikus sugárzástól, a hőmérséklet-változásoktól és a nyomáskülönbségektől.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Űrtelepek: </a:t>
            </a: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Az űrtelepek olyan állandó vagy ideiglenes települések az űrben. Az űrtelepek lehetővé teszik az emberek számára, hogy hosszú ideig az űrben tartózkodjanak.</a:t>
            </a:r>
          </a:p>
          <a:p>
            <a:pPr algn="just"/>
            <a:endParaRPr lang="hu-HU" sz="239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Kép 11" descr="A képen térkép, Föld, bolygó, Világ látható&#10;&#10;Automatikusan generált leírás">
            <a:extLst>
              <a:ext uri="{FF2B5EF4-FFF2-40B4-BE49-F238E27FC236}">
                <a16:creationId xmlns:a16="http://schemas.microsoft.com/office/drawing/2014/main" id="{3E48605E-59E0-2F4A-D438-9DBF40DFC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9632" y="3983220"/>
            <a:ext cx="6840000" cy="6840000"/>
          </a:xfrm>
          <a:prstGeom prst="rect">
            <a:avLst/>
          </a:prstGeom>
        </p:spPr>
      </p:pic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CE5193AD-5F62-8C19-B708-63839D4F4AD2}"/>
              </a:ext>
            </a:extLst>
          </p:cNvPr>
          <p:cNvCxnSpPr>
            <a:cxnSpLocks/>
          </p:cNvCxnSpPr>
          <p:nvPr/>
        </p:nvCxnSpPr>
        <p:spPr>
          <a:xfrm flipV="1">
            <a:off x="392298" y="1572419"/>
            <a:ext cx="0" cy="432000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zis 13">
            <a:extLst>
              <a:ext uri="{FF2B5EF4-FFF2-40B4-BE49-F238E27FC236}">
                <a16:creationId xmlns:a16="http://schemas.microsoft.com/office/drawing/2014/main" id="{C88E5A8E-727F-450E-B0A1-4BC2413686DC}"/>
              </a:ext>
            </a:extLst>
          </p:cNvPr>
          <p:cNvSpPr/>
          <p:nvPr/>
        </p:nvSpPr>
        <p:spPr>
          <a:xfrm>
            <a:off x="302298" y="14114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F794F036-8DD0-8B7D-8F77-F1FE64F3C0CF}"/>
              </a:ext>
            </a:extLst>
          </p:cNvPr>
          <p:cNvSpPr/>
          <p:nvPr/>
        </p:nvSpPr>
        <p:spPr>
          <a:xfrm>
            <a:off x="302298" y="226871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57F2C726-9E63-6A0E-DC92-3C437802A9D0}"/>
              </a:ext>
            </a:extLst>
          </p:cNvPr>
          <p:cNvSpPr/>
          <p:nvPr/>
        </p:nvSpPr>
        <p:spPr>
          <a:xfrm>
            <a:off x="293490" y="31259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0C73B445-DDCD-AEBA-7EEB-9CEED5A78679}"/>
              </a:ext>
            </a:extLst>
          </p:cNvPr>
          <p:cNvSpPr/>
          <p:nvPr/>
        </p:nvSpPr>
        <p:spPr>
          <a:xfrm>
            <a:off x="293490" y="398322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7241304B-475D-7AC3-6E10-1642207DE143}"/>
              </a:ext>
            </a:extLst>
          </p:cNvPr>
          <p:cNvSpPr/>
          <p:nvPr/>
        </p:nvSpPr>
        <p:spPr>
          <a:xfrm>
            <a:off x="293490" y="484046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 descr="A képen rajzfilm, clipart, Grafika, művészet látható&#10;&#10;Automatikusan generált leírás">
            <a:extLst>
              <a:ext uri="{FF2B5EF4-FFF2-40B4-BE49-F238E27FC236}">
                <a16:creationId xmlns:a16="http://schemas.microsoft.com/office/drawing/2014/main" id="{5D3AB5C6-8E27-395C-A12A-C088A793B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" y="2693968"/>
            <a:ext cx="58713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7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ADFC3C-4B0A-C69D-F528-BEAB9B42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0" i="0" dirty="0">
                <a:solidFill>
                  <a:schemeClr val="bg2">
                    <a:lumMod val="75000"/>
                  </a:schemeClr>
                </a:solidFill>
                <a:effectLst/>
                <a:latin typeface="Google Sans"/>
              </a:rPr>
              <a:t>Űrutazási veszélyek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E102F4-7353-CFB8-EC21-AA5B4E847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Kozmikus sugárzás: </a:t>
            </a: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A kozmikus sugárzás olyan ionizáló sugárzás, amely károsíthatja a sejteket.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Hőmérséklet-változások: </a:t>
            </a: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Az űrben a hőmérséklet nagyon változó lehet.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Nyomáskülönbségek: </a:t>
            </a: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Az űrben a nyomás nagyon alacsony.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399" b="1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Űrbalesetek: </a:t>
            </a: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Az űrben bekövetkező balesetek nagyon veszélyesek lehetnek.</a:t>
            </a:r>
          </a:p>
          <a:p>
            <a:pPr algn="just"/>
            <a:endParaRPr lang="hu-HU" dirty="0"/>
          </a:p>
        </p:txBody>
      </p:sp>
      <p:pic>
        <p:nvPicPr>
          <p:cNvPr id="12" name="Kép 11" descr="A képen térkép, Föld, bolygó, Világ látható&#10;&#10;Automatikusan generált leírás">
            <a:extLst>
              <a:ext uri="{FF2B5EF4-FFF2-40B4-BE49-F238E27FC236}">
                <a16:creationId xmlns:a16="http://schemas.microsoft.com/office/drawing/2014/main" id="{301ADE3F-86FC-9A3E-314B-AC267AA68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88" y="3055145"/>
            <a:ext cx="6840000" cy="6840000"/>
          </a:xfrm>
          <a:prstGeom prst="rect">
            <a:avLst/>
          </a:prstGeom>
        </p:spPr>
      </p:pic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5796A485-200B-D069-80F1-8B06BA157FB9}"/>
              </a:ext>
            </a:extLst>
          </p:cNvPr>
          <p:cNvCxnSpPr>
            <a:cxnSpLocks/>
          </p:cNvCxnSpPr>
          <p:nvPr/>
        </p:nvCxnSpPr>
        <p:spPr>
          <a:xfrm flipV="1">
            <a:off x="392298" y="1572419"/>
            <a:ext cx="0" cy="432000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zis 13">
            <a:extLst>
              <a:ext uri="{FF2B5EF4-FFF2-40B4-BE49-F238E27FC236}">
                <a16:creationId xmlns:a16="http://schemas.microsoft.com/office/drawing/2014/main" id="{78139600-F5DB-B9AA-17C9-74DBB6CDE198}"/>
              </a:ext>
            </a:extLst>
          </p:cNvPr>
          <p:cNvSpPr/>
          <p:nvPr/>
        </p:nvSpPr>
        <p:spPr>
          <a:xfrm>
            <a:off x="302298" y="14114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64EEF47F-F476-4BB0-B2C4-F096750B8847}"/>
              </a:ext>
            </a:extLst>
          </p:cNvPr>
          <p:cNvSpPr/>
          <p:nvPr/>
        </p:nvSpPr>
        <p:spPr>
          <a:xfrm>
            <a:off x="302298" y="226871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623C208B-A6D4-E573-A375-5B889D382381}"/>
              </a:ext>
            </a:extLst>
          </p:cNvPr>
          <p:cNvSpPr/>
          <p:nvPr/>
        </p:nvSpPr>
        <p:spPr>
          <a:xfrm>
            <a:off x="293490" y="31259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8987DAAB-5FE8-C4DB-83FC-AEADCE210BD6}"/>
              </a:ext>
            </a:extLst>
          </p:cNvPr>
          <p:cNvSpPr/>
          <p:nvPr/>
        </p:nvSpPr>
        <p:spPr>
          <a:xfrm>
            <a:off x="293490" y="398322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6B91C8DD-9140-7566-DA7C-7279A10AF56F}"/>
              </a:ext>
            </a:extLst>
          </p:cNvPr>
          <p:cNvSpPr/>
          <p:nvPr/>
        </p:nvSpPr>
        <p:spPr>
          <a:xfrm>
            <a:off x="293490" y="484046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 descr="A képen rajzfilm, clipart, Grafika, művészet látható&#10;&#10;Automatikusan generált leírás">
            <a:extLst>
              <a:ext uri="{FF2B5EF4-FFF2-40B4-BE49-F238E27FC236}">
                <a16:creationId xmlns:a16="http://schemas.microsoft.com/office/drawing/2014/main" id="{F56953B9-0824-FE3A-B4BD-3B854AC8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" y="1926720"/>
            <a:ext cx="58713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0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ED4704-709E-9A5D-B7AD-BD28B5FA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>
                <a:solidFill>
                  <a:schemeClr val="bg2">
                    <a:lumMod val="75000"/>
                  </a:schemeClr>
                </a:solidFill>
                <a:latin typeface="Google Sans"/>
              </a:rPr>
              <a:t>Végszó</a:t>
            </a:r>
            <a:endParaRPr lang="hu-HU" dirty="0">
              <a:solidFill>
                <a:schemeClr val="bg2">
                  <a:lumMod val="75000"/>
                </a:schemeClr>
              </a:solidFill>
              <a:latin typeface="Google San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3F2AB4-A2D8-7965-8F8A-A828522F8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Napjainkban az űrutazás egyre fejlettebbé válik. Az űrhajósok már képesek hosszú ideig az űrben tartózkodni, és eljutni a Naprendszer más bolygóihoz is.</a:t>
            </a:r>
          </a:p>
          <a:p>
            <a:pPr marL="0" indent="0" algn="just">
              <a:buNone/>
            </a:pPr>
            <a:endParaRPr lang="hu-HU" sz="2399" dirty="0">
              <a:solidFill>
                <a:schemeClr val="bg1">
                  <a:lumMod val="75000"/>
                </a:schemeClr>
              </a:solidFill>
              <a:latin typeface="Google Sans"/>
            </a:endParaRPr>
          </a:p>
          <a:p>
            <a:pPr marL="0" indent="0" algn="just">
              <a:buNone/>
            </a:pPr>
            <a:r>
              <a:rPr lang="hu-HU" sz="2399" dirty="0">
                <a:solidFill>
                  <a:schemeClr val="bg1">
                    <a:lumMod val="75000"/>
                  </a:schemeClr>
                </a:solidFill>
                <a:latin typeface="Google Sans"/>
              </a:rPr>
              <a:t>Az űrkutatás segíthet megérteni a világűrt és annak titkait, és új lehetőségeket teremthet az emberiség számára.</a:t>
            </a:r>
            <a:endParaRPr lang="hu-HU" sz="2399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Kép 11" descr="A képen térkép, Föld, bolygó, Világ látható&#10;&#10;Automatikusan generált leírás">
            <a:extLst>
              <a:ext uri="{FF2B5EF4-FFF2-40B4-BE49-F238E27FC236}">
                <a16:creationId xmlns:a16="http://schemas.microsoft.com/office/drawing/2014/main" id="{4BC3402F-27AA-5331-10A1-A5934D60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32486" y="4660194"/>
            <a:ext cx="6840000" cy="6840000"/>
          </a:xfrm>
          <a:prstGeom prst="rect">
            <a:avLst/>
          </a:prstGeom>
        </p:spPr>
      </p:pic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602459B9-8868-E3FA-D87D-559FB543B61A}"/>
              </a:ext>
            </a:extLst>
          </p:cNvPr>
          <p:cNvCxnSpPr>
            <a:cxnSpLocks/>
          </p:cNvCxnSpPr>
          <p:nvPr/>
        </p:nvCxnSpPr>
        <p:spPr>
          <a:xfrm flipV="1">
            <a:off x="392298" y="1572419"/>
            <a:ext cx="0" cy="432000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zis 13">
            <a:extLst>
              <a:ext uri="{FF2B5EF4-FFF2-40B4-BE49-F238E27FC236}">
                <a16:creationId xmlns:a16="http://schemas.microsoft.com/office/drawing/2014/main" id="{78BB64CB-6BE8-8EB1-4994-6860607E1DD3}"/>
              </a:ext>
            </a:extLst>
          </p:cNvPr>
          <p:cNvSpPr/>
          <p:nvPr/>
        </p:nvSpPr>
        <p:spPr>
          <a:xfrm>
            <a:off x="302298" y="14114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F68F5925-2DE6-5C94-9CC0-44BFC90A084E}"/>
              </a:ext>
            </a:extLst>
          </p:cNvPr>
          <p:cNvSpPr/>
          <p:nvPr/>
        </p:nvSpPr>
        <p:spPr>
          <a:xfrm>
            <a:off x="302298" y="226871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7F7E3EEC-6261-50B8-9D76-E8FF3330797C}"/>
              </a:ext>
            </a:extLst>
          </p:cNvPr>
          <p:cNvSpPr/>
          <p:nvPr/>
        </p:nvSpPr>
        <p:spPr>
          <a:xfrm>
            <a:off x="293490" y="312597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307176C5-CFAA-8568-40CC-69B718856CBA}"/>
              </a:ext>
            </a:extLst>
          </p:cNvPr>
          <p:cNvSpPr/>
          <p:nvPr/>
        </p:nvSpPr>
        <p:spPr>
          <a:xfrm>
            <a:off x="293490" y="398322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F39213C9-B626-E7A7-71B3-260A3994CA66}"/>
              </a:ext>
            </a:extLst>
          </p:cNvPr>
          <p:cNvSpPr/>
          <p:nvPr/>
        </p:nvSpPr>
        <p:spPr>
          <a:xfrm>
            <a:off x="293490" y="484046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 descr="A képen rajzfilm, clipart, Grafika, művészet látható&#10;&#10;Automatikusan generált leírás">
            <a:extLst>
              <a:ext uri="{FF2B5EF4-FFF2-40B4-BE49-F238E27FC236}">
                <a16:creationId xmlns:a16="http://schemas.microsoft.com/office/drawing/2014/main" id="{27372429-D795-B0B9-46FB-12DE198FD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" y="1025290"/>
            <a:ext cx="58713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térkép, Föld, bolygó, Világ látható&#10;&#10;Automatikusan generált leírás">
            <a:extLst>
              <a:ext uri="{FF2B5EF4-FFF2-40B4-BE49-F238E27FC236}">
                <a16:creationId xmlns:a16="http://schemas.microsoft.com/office/drawing/2014/main" id="{4BC3402F-27AA-5331-10A1-A5934D60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31" y="2705425"/>
            <a:ext cx="6840000" cy="6840000"/>
          </a:xfrm>
          <a:prstGeom prst="rect">
            <a:avLst/>
          </a:prstGeom>
        </p:spPr>
      </p:pic>
      <p:pic>
        <p:nvPicPr>
          <p:cNvPr id="11" name="Kép 10" descr="A képen rajzfilm, clipart, Grafika, művészet látható&#10;&#10;Automatikusan generált leírás">
            <a:extLst>
              <a:ext uri="{FF2B5EF4-FFF2-40B4-BE49-F238E27FC236}">
                <a16:creationId xmlns:a16="http://schemas.microsoft.com/office/drawing/2014/main" id="{4E6DA4D6-4C36-FAD1-EE87-49A2A3085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62" y="2705425"/>
            <a:ext cx="58713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81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térkép, Föld, bolygó, Világ látható&#10;&#10;Automatikusan generált leírás">
            <a:extLst>
              <a:ext uri="{FF2B5EF4-FFF2-40B4-BE49-F238E27FC236}">
                <a16:creationId xmlns:a16="http://schemas.microsoft.com/office/drawing/2014/main" id="{4BC3402F-27AA-5331-10A1-A5934D60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31" y="6002978"/>
            <a:ext cx="5760000" cy="5760000"/>
          </a:xfrm>
          <a:prstGeom prst="rect">
            <a:avLst/>
          </a:prstGeom>
        </p:spPr>
      </p:pic>
      <p:pic>
        <p:nvPicPr>
          <p:cNvPr id="11" name="Kép 10" descr="A képen rajzfilm, clipart, Grafika, művészet látható&#10;&#10;Automatikusan generált leírás">
            <a:extLst>
              <a:ext uri="{FF2B5EF4-FFF2-40B4-BE49-F238E27FC236}">
                <a16:creationId xmlns:a16="http://schemas.microsoft.com/office/drawing/2014/main" id="{4E6DA4D6-4C36-FAD1-EE87-49A2A3085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09" y="-2168731"/>
            <a:ext cx="14678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2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249</TotalTime>
  <Words>325</Words>
  <Application>Microsoft Office PowerPoint</Application>
  <PresentationFormat>Egyéni</PresentationFormat>
  <Paragraphs>21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Söhne</vt:lpstr>
      <vt:lpstr>Office-téma</vt:lpstr>
      <vt:lpstr>Az Űrutazás</vt:lpstr>
      <vt:lpstr>Történelem</vt:lpstr>
      <vt:lpstr>Űrutazási célok</vt:lpstr>
      <vt:lpstr>Űrutazási technológiák</vt:lpstr>
      <vt:lpstr>Űrutazási veszélyek</vt:lpstr>
      <vt:lpstr>Végszó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Űrutazás</dc:title>
  <dc:creator>Bálint Domnánovich</dc:creator>
  <cp:lastModifiedBy>Bálint Domnánovich</cp:lastModifiedBy>
  <cp:revision>3</cp:revision>
  <dcterms:created xsi:type="dcterms:W3CDTF">2023-11-15T17:41:56Z</dcterms:created>
  <dcterms:modified xsi:type="dcterms:W3CDTF">2023-11-15T21:54:26Z</dcterms:modified>
</cp:coreProperties>
</file>